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73" r:id="rId2"/>
    <p:sldId id="320" r:id="rId3"/>
    <p:sldId id="330" r:id="rId4"/>
    <p:sldId id="331" r:id="rId5"/>
    <p:sldId id="329" r:id="rId6"/>
    <p:sldId id="328" r:id="rId7"/>
    <p:sldId id="321" r:id="rId8"/>
    <p:sldId id="323" r:id="rId9"/>
    <p:sldId id="332" r:id="rId10"/>
    <p:sldId id="311" r:id="rId11"/>
    <p:sldId id="327" r:id="rId12"/>
    <p:sldId id="324" r:id="rId13"/>
    <p:sldId id="325" r:id="rId1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36BF"/>
    <a:srgbClr val="669900"/>
    <a:srgbClr val="66CC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6" autoAdjust="0"/>
    <p:restoredTop sz="93143" autoAdjust="0"/>
  </p:normalViewPr>
  <p:slideViewPr>
    <p:cSldViewPr>
      <p:cViewPr>
        <p:scale>
          <a:sx n="160" d="100"/>
          <a:sy n="160" d="100"/>
        </p:scale>
        <p:origin x="132" y="-12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D8D13D6B-EB01-4E02-B6AF-0F57F84A3F05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329645C9-C457-47BC-A324-623A30918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8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7E5B-BF50-42D9-BA7C-8AFE0DA88A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C022-B2AD-420D-9BC0-49D239951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7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BFD1-61D0-442D-BF3B-B347BB42CC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C022-B2AD-420D-9BC0-49D239951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7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C15A-A11F-48CD-BD03-CC0CCD74C1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C022-B2AD-420D-9BC0-49D239951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7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F87B98B3-A17D-4510-B136-FA6FF7F2DA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5261394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AFC9-7011-4CE5-958E-B34A9833F3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C022-B2AD-420D-9BC0-49D239951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4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23F3-FF4F-45BD-8B4A-29663012D1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C022-B2AD-420D-9BC0-49D239951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9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93AE-20EE-4221-90C8-A45F4E491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C022-B2AD-420D-9BC0-49D239951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9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5AA1-3221-4B58-9394-75EF9F08CC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C022-B2AD-420D-9BC0-49D239951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5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9955-975C-419B-BE82-81814F0874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C022-B2AD-420D-9BC0-49D239951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6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4FB4-5150-4255-963B-713E06AB98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C022-B2AD-420D-9BC0-49D239951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4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9F63-70BB-4542-B3C9-B0B28FBBA0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C022-B2AD-420D-9BC0-49D239951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4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77B4-6D6C-445E-BD86-068761616C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C022-B2AD-420D-9BC0-49D239951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01D7-7DE1-4751-ADA9-881F8D478A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5C022-B2AD-420D-9BC0-49D2399511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8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jp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jp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jp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jp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187001"/>
              </p:ext>
            </p:extLst>
          </p:nvPr>
        </p:nvGraphicFramePr>
        <p:xfrm>
          <a:off x="2560625" y="188640"/>
          <a:ext cx="1905529" cy="747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" r:id="rId3" imgW="1466280" imgH="571680" progId="CorelDRAW.Graphic.12">
                  <p:embed/>
                </p:oleObj>
              </mc:Choice>
              <mc:Fallback>
                <p:oleObj r:id="rId3" imgW="1466280" imgH="57168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625" y="188640"/>
                        <a:ext cx="1905529" cy="747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83432" y="2924944"/>
            <a:ext cx="50599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Georgia" panose="02040502050405020303" pitchFamily="18" charset="0"/>
              <a:buNone/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отвода и охранные зоны железной дороги 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13368" y="6006065"/>
            <a:ext cx="9053513" cy="5539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Georgia" panose="02040502050405020303" pitchFamily="18" charset="0"/>
              <a:buNone/>
              <a:defRPr/>
            </a:pPr>
            <a:r>
              <a:rPr lang="ru-RU" alt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Ереван</a:t>
            </a:r>
          </a:p>
          <a:p>
            <a:pPr algn="ctr">
              <a:spcBef>
                <a:spcPct val="50000"/>
              </a:spcBef>
              <a:buFont typeface="Georgia" panose="02040502050405020303" pitchFamily="18" charset="0"/>
              <a:buNone/>
              <a:defRPr/>
            </a:pPr>
            <a:r>
              <a:rPr lang="ru-RU" alt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548680"/>
            <a:ext cx="4490111" cy="573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939063"/>
              </p:ext>
            </p:extLst>
          </p:nvPr>
        </p:nvGraphicFramePr>
        <p:xfrm>
          <a:off x="49214" y="23813"/>
          <a:ext cx="1287218" cy="506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8" r:id="rId3" imgW="1466280" imgH="571680" progId="CorelDRAW.Graphic.12">
                  <p:embed/>
                </p:oleObj>
              </mc:Choice>
              <mc:Fallback>
                <p:oleObj r:id="rId3" imgW="1466280" imgH="57168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4" y="23813"/>
                        <a:ext cx="1287218" cy="506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>
            <a:off x="0" y="557213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0" y="6573838"/>
            <a:ext cx="12072664" cy="25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262" tIns="36631" rIns="73262" bIns="366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alt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 </a:t>
            </a:r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отвода и охранная зона железной дороги </a:t>
            </a:r>
          </a:p>
        </p:txBody>
      </p:sp>
      <p:pic>
        <p:nvPicPr>
          <p:cNvPr id="11" name="Picture 3" descr="C:\Users\adolgikh\Downloads\20191010_1645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86" y="836712"/>
            <a:ext cx="3939584" cy="525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15480" y="-6083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ПЧ </a:t>
            </a:r>
            <a:r>
              <a:rPr lang="ru-RU" alt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Ванадзор</a:t>
            </a:r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перегон </a:t>
            </a:r>
            <a:r>
              <a:rPr lang="ru-RU" alt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Санаин</a:t>
            </a:r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-Алаверди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75605" y="6070309"/>
            <a:ext cx="1624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2019 год</a:t>
            </a:r>
            <a:endParaRPr lang="ru-RU" alt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88288" y="6070309"/>
            <a:ext cx="1624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2023 год</a:t>
            </a:r>
            <a:endParaRPr lang="ru-RU" alt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1" b="11613"/>
          <a:stretch/>
        </p:blipFill>
        <p:spPr>
          <a:xfrm>
            <a:off x="7464152" y="712441"/>
            <a:ext cx="3857625" cy="53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031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Объект 15"/>
          <p:cNvGraphicFramePr>
            <a:graphicFrameLocks noChangeAspect="1"/>
          </p:cNvGraphicFramePr>
          <p:nvPr>
            <p:extLst/>
          </p:nvPr>
        </p:nvGraphicFramePr>
        <p:xfrm>
          <a:off x="49214" y="23813"/>
          <a:ext cx="1287218" cy="506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7" r:id="rId3" imgW="1466280" imgH="571680" progId="CorelDRAW.Graphic.12">
                  <p:embed/>
                </p:oleObj>
              </mc:Choice>
              <mc:Fallback>
                <p:oleObj r:id="rId3" imgW="1466280" imgH="571680" progId="CorelDRAW.Graphic.12">
                  <p:embed/>
                  <p:pic>
                    <p:nvPicPr>
                      <p:cNvPr id="51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4" y="23813"/>
                        <a:ext cx="1287218" cy="506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>
            <a:off x="0" y="557213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0" y="6573838"/>
            <a:ext cx="12072664" cy="44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262" tIns="36631" rIns="73262" bIns="366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alt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 </a:t>
            </a:r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отвода и охранная зона железной дороги </a:t>
            </a:r>
          </a:p>
          <a:p>
            <a:endParaRPr lang="ru-RU" alt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03" y="783105"/>
            <a:ext cx="9653461" cy="551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153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Объект 15"/>
          <p:cNvGraphicFramePr>
            <a:graphicFrameLocks noChangeAspect="1"/>
          </p:cNvGraphicFramePr>
          <p:nvPr>
            <p:extLst/>
          </p:nvPr>
        </p:nvGraphicFramePr>
        <p:xfrm>
          <a:off x="49214" y="23813"/>
          <a:ext cx="1287218" cy="506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7" r:id="rId3" imgW="1466280" imgH="571680" progId="CorelDRAW.Graphic.12">
                  <p:embed/>
                </p:oleObj>
              </mc:Choice>
              <mc:Fallback>
                <p:oleObj r:id="rId3" imgW="1466280" imgH="571680" progId="CorelDRAW.Graphic.12">
                  <p:embed/>
                  <p:pic>
                    <p:nvPicPr>
                      <p:cNvPr id="51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4" y="23813"/>
                        <a:ext cx="1287218" cy="506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>
            <a:off x="0" y="557213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0" y="6573838"/>
            <a:ext cx="12072664" cy="44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262" tIns="36631" rIns="73262" bIns="366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alt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 </a:t>
            </a:r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отвода и охранная зона железной дороги </a:t>
            </a:r>
          </a:p>
          <a:p>
            <a:endParaRPr lang="ru-RU" alt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3580" y="849293"/>
            <a:ext cx="676875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«Статья 48. Самовольный захват земельных участков, являющихся государственной и (или) общинной собственностью, и </a:t>
            </a:r>
            <a:r>
              <a:rPr lang="ru-RU" altLang="ru-RU" sz="1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неустранение</a:t>
            </a: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последствий этого» </a:t>
            </a:r>
          </a:p>
          <a:p>
            <a:pPr>
              <a:spcAft>
                <a:spcPts val="1200"/>
              </a:spcAft>
              <a:defRPr/>
            </a:pP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самовольный захват земельных участков, являющихся государственной и (или) общинной собственностью, и не устранение последствий этого влечет назначение штрафа — в двухсоткратном размере установленной минимальной заработной платы</a:t>
            </a:r>
            <a:r>
              <a:rPr lang="ru-RU" alt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  <a:defRPr/>
            </a:pP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Статья 2449.	Органы, осуществляющие контроль над использованием земель </a:t>
            </a:r>
          </a:p>
          <a:p>
            <a:pPr>
              <a:spcAft>
                <a:spcPts val="1200"/>
              </a:spcAft>
              <a:defRPr/>
            </a:pP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 местного самоуправления (руководитель общины) рассматривает дела об административных правонарушениях, допущенных гражданами или юридическими лицами.</a:t>
            </a:r>
          </a:p>
          <a:p>
            <a:pPr>
              <a:spcAft>
                <a:spcPts val="1200"/>
              </a:spcAft>
              <a:defRPr/>
            </a:pP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Согласно Закона РА «О полиции»:</a:t>
            </a:r>
          </a:p>
          <a:p>
            <a:pPr>
              <a:spcAft>
                <a:spcPts val="1200"/>
              </a:spcAft>
              <a:defRPr/>
            </a:pP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«ст. 11. Обязанности полиции в борьбе с преступлениями и иными правонарушениями»</a:t>
            </a:r>
          </a:p>
          <a:p>
            <a:pPr>
              <a:spcAft>
                <a:spcPts val="1200"/>
              </a:spcAft>
              <a:defRPr/>
            </a:pP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Согласно пункту 1 полиция обязана: «Принимать, регистрировать и вести учет заявлений и сообщений о преступлениях и иных правонарушениях, происшествиях, давать им соответствующий ход»;</a:t>
            </a:r>
          </a:p>
          <a:p>
            <a:pPr>
              <a:spcAft>
                <a:spcPts val="1200"/>
              </a:spcAft>
              <a:defRPr/>
            </a:pP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Согласно пункту 2 полиция обязана: «Предотвращать и пресекать преступления и иные правонарушения»;</a:t>
            </a:r>
          </a:p>
          <a:p>
            <a:pPr>
              <a:spcAft>
                <a:spcPts val="1200"/>
              </a:spcAft>
              <a:defRPr/>
            </a:pP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Согласно пункту 7 полиция обязана в установленном законодательством Республики Армения порядке осуществлять: </a:t>
            </a:r>
          </a:p>
          <a:p>
            <a:pPr>
              <a:spcAft>
                <a:spcPts val="1200"/>
              </a:spcAft>
              <a:defRPr/>
            </a:pP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а) производство по делам об административных правонарушениях </a:t>
            </a:r>
          </a:p>
          <a:p>
            <a:pPr>
              <a:spcAft>
                <a:spcPts val="1200"/>
              </a:spcAft>
              <a:defRPr/>
            </a:pP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административное задержание;</a:t>
            </a:r>
          </a:p>
          <a:p>
            <a:pPr>
              <a:spcAft>
                <a:spcPts val="1200"/>
              </a:spcAft>
              <a:defRPr/>
            </a:pP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б) розыск лиц, уклоняющихся от следствия, суда, отбывания наказания.</a:t>
            </a:r>
          </a:p>
          <a:p>
            <a:pPr>
              <a:spcAft>
                <a:spcPts val="1200"/>
              </a:spcAft>
              <a:defRPr/>
            </a:pPr>
            <a:endParaRPr lang="ru-RU" alt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51" y="705497"/>
            <a:ext cx="28479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871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Объект 15"/>
          <p:cNvGraphicFramePr>
            <a:graphicFrameLocks noChangeAspect="1"/>
          </p:cNvGraphicFramePr>
          <p:nvPr>
            <p:extLst/>
          </p:nvPr>
        </p:nvGraphicFramePr>
        <p:xfrm>
          <a:off x="49214" y="23813"/>
          <a:ext cx="1287218" cy="506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1" r:id="rId3" imgW="1466280" imgH="571680" progId="CorelDRAW.Graphic.12">
                  <p:embed/>
                </p:oleObj>
              </mc:Choice>
              <mc:Fallback>
                <p:oleObj r:id="rId3" imgW="1466280" imgH="571680" progId="CorelDRAW.Graphic.12">
                  <p:embed/>
                  <p:pic>
                    <p:nvPicPr>
                      <p:cNvPr id="51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4" y="23813"/>
                        <a:ext cx="1287218" cy="506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>
            <a:off x="0" y="557213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0" y="6573838"/>
            <a:ext cx="12072664" cy="25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262" tIns="36631" rIns="73262" bIns="366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alt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alt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отвода и охранная зона железной дороги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692696"/>
            <a:ext cx="7628190" cy="571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645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/>
          </p:nvPr>
        </p:nvSpPr>
        <p:spPr>
          <a:xfrm>
            <a:off x="4063471" y="73789"/>
            <a:ext cx="3816424" cy="397032"/>
          </a:xfrm>
        </p:spPr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ru-RU" alt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Нормативно-правовые акты</a:t>
            </a:r>
            <a:endParaRPr lang="ru-RU" alt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Объект 15"/>
          <p:cNvGraphicFramePr>
            <a:graphicFrameLocks noChangeAspect="1"/>
          </p:cNvGraphicFramePr>
          <p:nvPr>
            <p:extLst/>
          </p:nvPr>
        </p:nvGraphicFramePr>
        <p:xfrm>
          <a:off x="49214" y="23813"/>
          <a:ext cx="1287218" cy="506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5" r:id="rId3" imgW="1466280" imgH="571680" progId="CorelDRAW.Graphic.12">
                  <p:embed/>
                </p:oleObj>
              </mc:Choice>
              <mc:Fallback>
                <p:oleObj r:id="rId3" imgW="1466280" imgH="571680" progId="CorelDRAW.Graphic.12">
                  <p:embed/>
                  <p:pic>
                    <p:nvPicPr>
                      <p:cNvPr id="51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4" y="23813"/>
                        <a:ext cx="1287218" cy="506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>
            <a:off x="0" y="557213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" y="6573838"/>
            <a:ext cx="10107614" cy="44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262" tIns="36631" rIns="73262" bIns="366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№</a:t>
            </a:r>
            <a:r>
              <a:rPr lang="en-US" alt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Полоса отвода и охранная зона железной дороги </a:t>
            </a:r>
          </a:p>
          <a:p>
            <a:endParaRPr lang="ru-RU" alt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368" y="616651"/>
            <a:ext cx="81172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Гражданский кодекс </a:t>
            </a: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 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(принят</a:t>
            </a:r>
            <a:r>
              <a:rPr lang="en-US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05.05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1998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г. № </a:t>
            </a: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ЗР-239)</a:t>
            </a:r>
            <a:endParaRPr lang="en-US" alt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Земельный кодекс РА 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(принят 02.05.2001г. № ЗР-185) </a:t>
            </a:r>
            <a:endParaRPr lang="en-US" alt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Закон 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 от 7 мая 2002 г. № ЗР-337 «О местном самоуправлении</a:t>
            </a: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</a:t>
            </a: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акон 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 </a:t>
            </a: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 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28 ноября 2007 г.  № ЗА-293-Н «О  железнодорожном транспорте</a:t>
            </a: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  <a:endParaRPr lang="en-US" alt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Кодекс 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 от 6 декабря 1985г. «Об административных правонарушениях</a:t>
            </a: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  <a:endParaRPr lang="en-US" alt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Концессионный договор от 13.02.2008г</a:t>
            </a:r>
            <a:r>
              <a:rPr lang="ru-RU" alt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endParaRPr lang="en-US" alt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Регламент 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управлению недвижимым имуществом, утвержденный приказом ЗАО «ЮКЖД» </a:t>
            </a: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 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 октября 2019 г. </a:t>
            </a: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№ 174/Н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приказом ЗАО «ЮКЖД» от 21 мая </a:t>
            </a: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2020 г. 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№ </a:t>
            </a: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120/Н</a:t>
            </a:r>
            <a:endParaRPr lang="ru-RU" alt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00" y="5828359"/>
            <a:ext cx="5400600" cy="7792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2030512"/>
            <a:ext cx="3034308" cy="24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999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Объект 15"/>
          <p:cNvGraphicFramePr>
            <a:graphicFrameLocks noChangeAspect="1"/>
          </p:cNvGraphicFramePr>
          <p:nvPr>
            <p:extLst/>
          </p:nvPr>
        </p:nvGraphicFramePr>
        <p:xfrm>
          <a:off x="49214" y="23813"/>
          <a:ext cx="1287218" cy="506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9" r:id="rId3" imgW="1466280" imgH="571680" progId="CorelDRAW.Graphic.12">
                  <p:embed/>
                </p:oleObj>
              </mc:Choice>
              <mc:Fallback>
                <p:oleObj r:id="rId3" imgW="1466280" imgH="571680" progId="CorelDRAW.Graphic.12">
                  <p:embed/>
                  <p:pic>
                    <p:nvPicPr>
                      <p:cNvPr id="51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4" y="23813"/>
                        <a:ext cx="1287218" cy="506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>
            <a:off x="0" y="557213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0" y="6573838"/>
            <a:ext cx="12072664" cy="44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262" tIns="36631" rIns="73262" bIns="366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alt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 </a:t>
            </a:r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отвода и охранная зона железной дороги </a:t>
            </a:r>
          </a:p>
          <a:p>
            <a:endParaRPr lang="ru-RU" alt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3009" y="4242311"/>
            <a:ext cx="488333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Поперечный разрез насыпи: </a:t>
            </a:r>
            <a:endParaRPr lang="en-US" alt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defRPr/>
            </a:pPr>
            <a:r>
              <a:rPr lang="ru-RU" alt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— водоотводная канава; 2 — бровка; </a:t>
            </a:r>
            <a:r>
              <a:rPr lang="en-US" alt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— обочина; </a:t>
            </a:r>
            <a:r>
              <a:rPr lang="en-US" alt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 –</a:t>
            </a:r>
            <a:r>
              <a:rPr lang="ru-RU" alt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земляное </a:t>
            </a: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полотно; 5 — балластный слой; </a:t>
            </a:r>
            <a:r>
              <a:rPr lang="ru-RU" alt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— откос; 7 — берма; 8 — резерв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2" y="1844823"/>
            <a:ext cx="6578564" cy="236656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751836" y="2070338"/>
            <a:ext cx="5375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Полоса </a:t>
            </a:r>
            <a:r>
              <a:rPr lang="ru-RU" alt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отвода 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– земельный участок железнодорожного пути и прилегающие к нему земельные участки, которые предусмотрены для размещения объектов железнодорожного транспорта.  </a:t>
            </a:r>
            <a:endParaRPr lang="ru-RU" alt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defRPr/>
            </a:pPr>
            <a:r>
              <a:rPr lang="ru-RU" alt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Статья </a:t>
            </a:r>
            <a:r>
              <a:rPr lang="ru-RU" alt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3, п. 24. Закона </a:t>
            </a:r>
            <a:r>
              <a:rPr lang="ru-RU" alt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 </a:t>
            </a:r>
            <a:br>
              <a:rPr lang="ru-RU" alt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«О </a:t>
            </a:r>
            <a:r>
              <a:rPr lang="ru-RU" alt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железнодорожном транспорте»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31504" y="-15352"/>
            <a:ext cx="2862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Полоса отвода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369596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Объект 15"/>
          <p:cNvGraphicFramePr>
            <a:graphicFrameLocks noChangeAspect="1"/>
          </p:cNvGraphicFramePr>
          <p:nvPr>
            <p:extLst/>
          </p:nvPr>
        </p:nvGraphicFramePr>
        <p:xfrm>
          <a:off x="49214" y="23813"/>
          <a:ext cx="1287218" cy="506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3" r:id="rId3" imgW="1466280" imgH="571680" progId="CorelDRAW.Graphic.12">
                  <p:embed/>
                </p:oleObj>
              </mc:Choice>
              <mc:Fallback>
                <p:oleObj r:id="rId3" imgW="1466280" imgH="571680" progId="CorelDRAW.Graphic.12">
                  <p:embed/>
                  <p:pic>
                    <p:nvPicPr>
                      <p:cNvPr id="51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4" y="23813"/>
                        <a:ext cx="1287218" cy="506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>
            <a:off x="0" y="557213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0" y="6573838"/>
            <a:ext cx="12072664" cy="44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262" tIns="36631" rIns="73262" bIns="366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alt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</a:t>
            </a:r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отвода и охранная зона железной дороги </a:t>
            </a:r>
          </a:p>
          <a:p>
            <a:endParaRPr lang="ru-RU" alt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9336" y="1538023"/>
            <a:ext cx="58141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Охранные </a:t>
            </a:r>
            <a:r>
              <a:rPr lang="ru-RU" alt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зоны железных дорог  – 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земельные участки, необходимые для охраны объектов железнодорожного транспорта, обеспечения устойчивости и стойкости, примыкающие к земельным участкам, предназначенным для размещения объектов железнодорожного транспорта, обеспечения охраны железнодорожных путей от скоплений снега и песка и других негативных воздействий. </a:t>
            </a:r>
            <a:endParaRPr lang="ru-RU" alt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defRPr/>
            </a:pPr>
            <a:r>
              <a:rPr lang="ru-RU" alt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Статья </a:t>
            </a:r>
            <a:r>
              <a:rPr lang="ru-RU" alt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3, </a:t>
            </a:r>
            <a:r>
              <a:rPr lang="ru-RU" alt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п. 25. </a:t>
            </a:r>
            <a:r>
              <a:rPr lang="ru-RU" alt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закона РА «О </a:t>
            </a:r>
            <a:r>
              <a:rPr lang="ru-RU" alt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железнодорожном транспорте»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445809"/>
            <a:ext cx="6002033" cy="26033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318416" y="4259273"/>
            <a:ext cx="56166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Поперечный разрез выемки:</a:t>
            </a:r>
          </a:p>
          <a:p>
            <a:pPr>
              <a:spcAft>
                <a:spcPts val="1200"/>
              </a:spcAft>
              <a:defRPr/>
            </a:pP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1 - кавальер; 2 - </a:t>
            </a:r>
            <a:r>
              <a:rPr lang="ru-RU" altLang="ru-RU" sz="1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забанкетная</a:t>
            </a: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канава; 3 - откос кавальера; 4 - банкет; 5 - бровка откоса; 6 -обочина; </a:t>
            </a:r>
            <a:r>
              <a:rPr lang="ru-RU" alt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 </a:t>
            </a:r>
            <a:r>
              <a:rPr lang="ru-RU" alt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балластный слой. 8 - кювет, 9 - бровка основной площадки; 10 -основная площадка; 11 - откос </a:t>
            </a:r>
            <a:r>
              <a:rPr lang="ru-RU" altLang="ru-RU" sz="1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выемкн</a:t>
            </a:r>
            <a:endParaRPr lang="ru-RU" altLang="ru-RU" sz="1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7488" y="-3860"/>
            <a:ext cx="6202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Охранные зоны железных дорог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550283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Объект 15"/>
          <p:cNvGraphicFramePr>
            <a:graphicFrameLocks noChangeAspect="1"/>
          </p:cNvGraphicFramePr>
          <p:nvPr>
            <p:extLst/>
          </p:nvPr>
        </p:nvGraphicFramePr>
        <p:xfrm>
          <a:off x="49214" y="23813"/>
          <a:ext cx="1287218" cy="506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8" r:id="rId3" imgW="1466280" imgH="571680" progId="CorelDRAW.Graphic.12">
                  <p:embed/>
                </p:oleObj>
              </mc:Choice>
              <mc:Fallback>
                <p:oleObj r:id="rId3" imgW="1466280" imgH="571680" progId="CorelDRAW.Graphic.12">
                  <p:embed/>
                  <p:pic>
                    <p:nvPicPr>
                      <p:cNvPr id="51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4" y="23813"/>
                        <a:ext cx="1287218" cy="506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>
            <a:off x="0" y="557213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0" y="6573838"/>
            <a:ext cx="12072664" cy="44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262" tIns="36631" rIns="73262" bIns="366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alt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 </a:t>
            </a:r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отвода и охранная зона железной дороги </a:t>
            </a:r>
          </a:p>
          <a:p>
            <a:endParaRPr lang="ru-RU" alt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36332" y="761276"/>
            <a:ext cx="559692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Согласно статье 17 Земельного кодекса РА </a:t>
            </a:r>
            <a:endParaRPr lang="ru-RU" alt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1. Землями объектов транспорта считаются земельные участки, предоставленные для строительства и обслуживания объектов железнодорожного, автомобильного, воздушного, трубопроводного транспорта-железнодорожных станций, железных дорог, железнодорожных и автомобильных дорог, тоннелей и мостов, автовокзалов, аэропортов и других транспортных объектов. </a:t>
            </a:r>
            <a:endParaRPr lang="ru-RU" alt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При предоставлении земельных участков для строительства и обслуживания объектов транспорта устанавливаются защитные зоны, в пределах которых устанавливается особый режим использования земель и применения ограничений их использования.»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13" y="705812"/>
            <a:ext cx="4194236" cy="5592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7764" y="3924207"/>
            <a:ext cx="194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путь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0346" y="3775609"/>
            <a:ext cx="1537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отвода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0178" y="2415878"/>
            <a:ext cx="165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Защитные лесонасаждения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1424" y="6220926"/>
            <a:ext cx="5596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ПЧ </a:t>
            </a:r>
            <a:r>
              <a:rPr lang="ru-RU" alt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Ванадзор</a:t>
            </a: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перегон </a:t>
            </a:r>
            <a:r>
              <a:rPr lang="ru-RU" alt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Кобер-Тумянян</a:t>
            </a:r>
            <a:endParaRPr lang="ru-RU" alt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181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Объект 15"/>
          <p:cNvGraphicFramePr>
            <a:graphicFrameLocks noChangeAspect="1"/>
          </p:cNvGraphicFramePr>
          <p:nvPr>
            <p:extLst/>
          </p:nvPr>
        </p:nvGraphicFramePr>
        <p:xfrm>
          <a:off x="49214" y="23813"/>
          <a:ext cx="1287218" cy="506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2" r:id="rId3" imgW="1466280" imgH="571680" progId="CorelDRAW.Graphic.12">
                  <p:embed/>
                </p:oleObj>
              </mc:Choice>
              <mc:Fallback>
                <p:oleObj r:id="rId3" imgW="1466280" imgH="571680" progId="CorelDRAW.Graphic.12">
                  <p:embed/>
                  <p:pic>
                    <p:nvPicPr>
                      <p:cNvPr id="51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4" y="23813"/>
                        <a:ext cx="1287218" cy="506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>
            <a:off x="0" y="557213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0" y="6573838"/>
            <a:ext cx="12072664" cy="44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262" tIns="36631" rIns="73262" bIns="366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alt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 </a:t>
            </a:r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отвода и охранная зона железной дороги </a:t>
            </a:r>
          </a:p>
          <a:p>
            <a:endParaRPr lang="ru-RU" alt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6151" y="1126603"/>
            <a:ext cx="611364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Согласно статьей 15.2 закона РА</a:t>
            </a:r>
            <a:r>
              <a:rPr lang="ru-RU" b="1" dirty="0" smtClean="0"/>
              <a:t> </a:t>
            </a:r>
            <a:r>
              <a:rPr lang="ru-RU" alt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«О  </a:t>
            </a: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железнодорожном транспорте» </a:t>
            </a:r>
            <a:endParaRPr lang="en-US" alt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defRPr/>
            </a:pPr>
            <a:r>
              <a:rPr lang="ru-RU" alt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	С целью обеспечения безопасности движения и эксплуатации железнодорожного транспорта в</a:t>
            </a:r>
            <a:r>
              <a:rPr lang="ru-RU" alt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границах полос отвода запрещается:</a:t>
            </a:r>
          </a:p>
          <a:p>
            <a:pPr>
              <a:spcAft>
                <a:spcPts val="1200"/>
              </a:spcAft>
              <a:defRPr/>
            </a:pP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1)	размещение капитальных зданий и строений, многолетних насаждений (искусственных деревьев);</a:t>
            </a:r>
          </a:p>
          <a:p>
            <a:pPr>
              <a:spcAft>
                <a:spcPts val="1200"/>
              </a:spcAft>
              <a:defRPr/>
            </a:pP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2)	накопление сухостойных деревьев, кустов или упавших на землю сучьев, хвороста деревьев, или разрезанных остатков или легковоспламеняющихся материалов в примыкающих к лесным массивам местах;</a:t>
            </a:r>
          </a:p>
          <a:p>
            <a:pPr>
              <a:spcAft>
                <a:spcPts val="1200"/>
              </a:spcAft>
              <a:defRPr/>
            </a:pP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3)	накопление сорняковой или древесно-кустарниковой растительности в примыкающих к землям сельскохозяйственного значения.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764" y="3924207"/>
            <a:ext cx="194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путь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1511" y="3944132"/>
            <a:ext cx="1537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отвода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0178" y="2415878"/>
            <a:ext cx="165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Защитные лесонасаждения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9075" y="6110570"/>
            <a:ext cx="5596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ПЧ Севан перегон </a:t>
            </a:r>
            <a:r>
              <a:rPr lang="ru-RU" alt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Какавадзор</a:t>
            </a: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-Меградзор</a:t>
            </a:r>
            <a:endParaRPr lang="ru-RU" alt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50"/>
          <a:stretch/>
        </p:blipFill>
        <p:spPr>
          <a:xfrm rot="5400000">
            <a:off x="375907" y="1278951"/>
            <a:ext cx="5069744" cy="44918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0178" y="3873373"/>
            <a:ext cx="1537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отвода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019" y="3924207"/>
            <a:ext cx="1537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отвода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5916" y="4774737"/>
            <a:ext cx="194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путь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1327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Объект 15"/>
          <p:cNvGraphicFramePr>
            <a:graphicFrameLocks noChangeAspect="1"/>
          </p:cNvGraphicFramePr>
          <p:nvPr>
            <p:extLst/>
          </p:nvPr>
        </p:nvGraphicFramePr>
        <p:xfrm>
          <a:off x="49214" y="23813"/>
          <a:ext cx="1287218" cy="506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8" r:id="rId3" imgW="1466280" imgH="571680" progId="CorelDRAW.Graphic.12">
                  <p:embed/>
                </p:oleObj>
              </mc:Choice>
              <mc:Fallback>
                <p:oleObj r:id="rId3" imgW="1466280" imgH="571680" progId="CorelDRAW.Graphic.12">
                  <p:embed/>
                  <p:pic>
                    <p:nvPicPr>
                      <p:cNvPr id="51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4" y="23813"/>
                        <a:ext cx="1287218" cy="506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>
            <a:off x="0" y="557213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0" y="6573838"/>
            <a:ext cx="12072664" cy="44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262" tIns="36631" rIns="73262" bIns="366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alt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 </a:t>
            </a:r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отвода и охранная зона железной дороги </a:t>
            </a:r>
          </a:p>
          <a:p>
            <a:endParaRPr lang="ru-RU" alt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15941" y="1844824"/>
            <a:ext cx="55969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соответствии с пунктом 9 статьи 15.1 Закона РА </a:t>
            </a: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 железнодорожном транспорте» расстояние внешней границы охранной зоны железной дороги с каждой стороны железнодорожного пути устанавливается в размере не менее 50 метров от оси железнодорожного пути.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674" y="1287779"/>
            <a:ext cx="5574315" cy="41807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99456" y="6146773"/>
            <a:ext cx="5596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ПЧ Ереван перегон Аракс-Армавир</a:t>
            </a:r>
            <a:endParaRPr lang="ru-RU" alt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336432" y="3573016"/>
            <a:ext cx="2311296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00173" y="350100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50м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451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Объект 15"/>
          <p:cNvGraphicFramePr>
            <a:graphicFrameLocks noChangeAspect="1"/>
          </p:cNvGraphicFramePr>
          <p:nvPr>
            <p:extLst/>
          </p:nvPr>
        </p:nvGraphicFramePr>
        <p:xfrm>
          <a:off x="49214" y="23813"/>
          <a:ext cx="1287218" cy="506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1" r:id="rId3" imgW="1466280" imgH="571680" progId="CorelDRAW.Graphic.12">
                  <p:embed/>
                </p:oleObj>
              </mc:Choice>
              <mc:Fallback>
                <p:oleObj r:id="rId3" imgW="1466280" imgH="571680" progId="CorelDRAW.Graphic.12">
                  <p:embed/>
                  <p:pic>
                    <p:nvPicPr>
                      <p:cNvPr id="51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4" y="23813"/>
                        <a:ext cx="1287218" cy="506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>
            <a:off x="0" y="557213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0" y="6573838"/>
            <a:ext cx="12072664" cy="44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262" tIns="36631" rIns="73262" bIns="366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alt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 </a:t>
            </a:r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отвода и охранная зона железной дороги </a:t>
            </a:r>
          </a:p>
          <a:p>
            <a:endParaRPr lang="ru-RU" alt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31904" y="1700808"/>
            <a:ext cx="66050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Во 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исполнение пункта 3 распоряжения Генерального директора ЗАО «ЮКЖД» </a:t>
            </a: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№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13р от 25.02.2020г. </a:t>
            </a: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письмом от 04.03.2020г. № НРИ-25 на имя руководителей ПЧ </a:t>
            </a:r>
            <a:r>
              <a:rPr lang="ru-RU" alt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Ванадзор</a:t>
            </a: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ПЧ </a:t>
            </a:r>
            <a:r>
              <a:rPr lang="ru-RU" alt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Гюмри</a:t>
            </a: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ПЧ Ереван, ПЧ Севан направлены схемы 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земельных участков </a:t>
            </a: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формате </a:t>
            </a:r>
            <a:r>
              <a:rPr lang="ru-RU" altLang="ru-RU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AutoCAD</a:t>
            </a:r>
            <a:r>
              <a:rPr lang="ru-RU" alt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), переданных ЗАО «ЮКЖД» в концессионное управление, с целью проведения постоянного мониторинга в соответствии с приказом №174/Н от 04.10.2019г.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747779"/>
            <a:ext cx="3763448" cy="57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021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Объект 15"/>
          <p:cNvGraphicFramePr>
            <a:graphicFrameLocks noChangeAspect="1"/>
          </p:cNvGraphicFramePr>
          <p:nvPr>
            <p:extLst/>
          </p:nvPr>
        </p:nvGraphicFramePr>
        <p:xfrm>
          <a:off x="49214" y="23813"/>
          <a:ext cx="1287218" cy="506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3" r:id="rId3" imgW="1466280" imgH="571680" progId="CorelDRAW.Graphic.12">
                  <p:embed/>
                </p:oleObj>
              </mc:Choice>
              <mc:Fallback>
                <p:oleObj r:id="rId3" imgW="1466280" imgH="571680" progId="CorelDRAW.Graphic.12">
                  <p:embed/>
                  <p:pic>
                    <p:nvPicPr>
                      <p:cNvPr id="51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4" y="23813"/>
                        <a:ext cx="1287218" cy="506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>
            <a:off x="0" y="557213"/>
            <a:ext cx="1219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0" y="6573838"/>
            <a:ext cx="12072664" cy="25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262" tIns="36631" rIns="73262" bIns="3663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alt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 </a:t>
            </a:r>
            <a:r>
              <a:rPr lang="ru-RU" alt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отвода и охранная зона железной дороги </a:t>
            </a:r>
          </a:p>
        </p:txBody>
      </p:sp>
      <p:pic>
        <p:nvPicPr>
          <p:cNvPr id="10" name="Рисунок 9" descr="C:\Users\adolgikh\AppData\Local\Microsoft\Windows\Temporary Internet Files\Content.Word\IMG_20200325_14193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681000"/>
            <a:ext cx="4130866" cy="536288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1991544" y="6043887"/>
            <a:ext cx="1624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2019 год</a:t>
            </a:r>
            <a:endParaRPr lang="ru-RU" alt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36432" y="-41039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ПЧ Ереван перегон Ереван-</a:t>
            </a:r>
            <a:r>
              <a:rPr lang="ru-RU" alt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Норагавит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06" y="681000"/>
            <a:ext cx="4042298" cy="538973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983700" y="6043887"/>
            <a:ext cx="1624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2023 год</a:t>
            </a:r>
            <a:endParaRPr lang="ru-RU" alt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268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8391</TotalTime>
  <Words>949</Words>
  <Application>Microsoft Office PowerPoint</Application>
  <PresentationFormat>Широкоэкранный</PresentationFormat>
  <Paragraphs>74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Times New Roman</vt:lpstr>
      <vt:lpstr>Trebuchet MS</vt:lpstr>
      <vt:lpstr>Verdana</vt:lpstr>
      <vt:lpstr>Wingdings</vt:lpstr>
      <vt:lpstr>1_Тема Office</vt:lpstr>
      <vt:lpstr>CorelDRAW.Graphic.12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Ани Адоевна Исаханян</dc:creator>
  <cp:lastModifiedBy>Алексей Михайлович Долгих</cp:lastModifiedBy>
  <cp:revision>272</cp:revision>
  <cp:lastPrinted>2023-01-11T05:54:19Z</cp:lastPrinted>
  <dcterms:created xsi:type="dcterms:W3CDTF">2019-12-16T06:21:16Z</dcterms:created>
  <dcterms:modified xsi:type="dcterms:W3CDTF">2023-02-08T14:04:43Z</dcterms:modified>
</cp:coreProperties>
</file>